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66" r:id="rId5"/>
    <p:sldId id="268" r:id="rId6"/>
    <p:sldId id="26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26E5FF-03CF-44C5-AF65-2838EED9E12B}">
          <p14:sldIdLst>
            <p14:sldId id="256"/>
            <p14:sldId id="257"/>
            <p14:sldId id="258"/>
            <p14:sldId id="266"/>
            <p14:sldId id="268"/>
            <p14:sldId id="267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0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98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590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623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58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10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734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703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43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576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4/18/2018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75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4/18/2018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389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googleblog.com/2017/12/introducing-nima-neural-image-assessmen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C1C30-4042-4565-9C66-93590AA51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882" y="1907177"/>
            <a:ext cx="7315200" cy="1862764"/>
          </a:xfrm>
        </p:spPr>
        <p:txBody>
          <a:bodyPr/>
          <a:lstStyle/>
          <a:p>
            <a:pPr algn="ctr"/>
            <a:r>
              <a:rPr lang="en-US" dirty="0"/>
              <a:t>Theme Based Aesthetic Image Assessment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0C3A60-3D6E-4E2F-86E7-EB52D69108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Amritbani Sondhi, Pratheek Gowda</a:t>
            </a:r>
          </a:p>
          <a:p>
            <a:r>
              <a:rPr lang="en-US" dirty="0"/>
              <a:t>CIS 700 - Machine Learning and Security, Spring 2018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B662D6-F1B4-43CC-980E-708AEA65C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840568" y="1746196"/>
            <a:ext cx="5339984" cy="336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52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7CD9A-FBA9-49AC-834C-5688A7162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39A72-68A7-41C4-833B-95E688FD2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Initiated with feature extractions with OpenCV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Trained a basic machine learning model for classification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Created  a separate dataset with specific related themes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City of Stars, Stars, Light Photography, Cityscapes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Created </a:t>
            </a:r>
            <a:r>
              <a:rPr lang="en-US" sz="2400" dirty="0" err="1"/>
              <a:t>TensorRecords</a:t>
            </a:r>
            <a:r>
              <a:rPr lang="en-US" sz="2400" dirty="0"/>
              <a:t> for loading raw dataset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Trying to set in suitable hyper-parameters for tensor flow model</a:t>
            </a:r>
          </a:p>
        </p:txBody>
      </p:sp>
    </p:spTree>
    <p:extLst>
      <p:ext uri="{BB962C8B-B14F-4D97-AF65-F5344CB8AC3E}">
        <p14:creationId xmlns:p14="http://schemas.microsoft.com/office/powerpoint/2010/main" val="2536503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B507-C71C-46A9-9F61-A38BA3002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F1334-1CC8-4A09-95BA-699ECD813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Understanding image features that are contributing towards aesthetic beauty.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Extracting image features from the collected data.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OpenCV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Creating Dataset.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Understanding Keras and  Tensor flow.</a:t>
            </a:r>
          </a:p>
          <a:p>
            <a:pPr marL="502920" lvl="1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12637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B94D-001D-44D9-9889-C2E6C6FE3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To-Do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3CDA0-DF5F-4232-8BF1-AABB0302E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various models for image assessment</a:t>
            </a:r>
          </a:p>
          <a:p>
            <a:r>
              <a:rPr lang="en-US" sz="2400" dirty="0"/>
              <a:t>Comparing various models</a:t>
            </a:r>
          </a:p>
          <a:p>
            <a:r>
              <a:rPr lang="en-US" sz="2400" dirty="0"/>
              <a:t>Comparing various themes and accuracies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663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5452-072F-4172-878D-25420ED80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06ACC-E2B6-46C3-9762-9C6D09FCC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[1] Z. Wang, D. Liu, S. Chang, F. Dolcos, D. Beck, and T. Huang, “Image Aesthetics Assessment using Deep Chatterjee’s Machine” in International Joint Conference on Neural Networks (IJCNN), Anchorage, AK, 2017, pp. 941-948. </a:t>
            </a:r>
          </a:p>
          <a:p>
            <a:r>
              <a:rPr lang="en-US" sz="1600" dirty="0"/>
              <a:t>[2] X. Liu, Z. Lin, H. Jin, J. Yang and J. Z. Wang, “RAPID: Rating pictorial aesthetics using deep learning” in Proceedings of the ACM International Conference on Multimedia. ACM, 2014, pp. 457-466.</a:t>
            </a:r>
          </a:p>
          <a:p>
            <a:r>
              <a:rPr lang="en-US" sz="1600" dirty="0"/>
              <a:t>[3] R. Datta, D. Joshi, J. Li, and J. Z. Wang, “Studying aesthetics in photographic images using a computational approach”, in Computer Vision- EECV 2006. Springer, 2006, pp. 288-301.</a:t>
            </a:r>
          </a:p>
          <a:p>
            <a:r>
              <a:rPr lang="en-US" sz="1600" dirty="0">
                <a:hlinkClick r:id="rId2"/>
              </a:rPr>
              <a:t>[4] Introducing NIMA: Neural Image Assessment-2017. Posted by Hossein Talebi, Software Engineer and Peyman Milanfar Research Scientist, Machine Perception.</a:t>
            </a:r>
            <a:endParaRPr lang="en-US" sz="1600" dirty="0"/>
          </a:p>
          <a:p>
            <a:r>
              <a:rPr lang="en-US" sz="1600" dirty="0"/>
              <a:t>[5] R. Arnheim, “Art and Visual Perception: A Psychology of the Creative Eye”, University of California Press, Berkeley, 1974.</a:t>
            </a:r>
          </a:p>
        </p:txBody>
      </p:sp>
    </p:spTree>
    <p:extLst>
      <p:ext uri="{BB962C8B-B14F-4D97-AF65-F5344CB8AC3E}">
        <p14:creationId xmlns:p14="http://schemas.microsoft.com/office/powerpoint/2010/main" val="250756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8BA11-FDDA-4F82-B029-171DCA9A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A6653-0F39-4F65-B340-B1B090B7D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Quantification of image quality and aesthetics while  addressing the subjective nature of image quality for specific classes of images, such as  portraits, wild life, cityscapes. </a:t>
            </a:r>
          </a:p>
        </p:txBody>
      </p:sp>
    </p:spTree>
    <p:extLst>
      <p:ext uri="{BB962C8B-B14F-4D97-AF65-F5344CB8AC3E}">
        <p14:creationId xmlns:p14="http://schemas.microsoft.com/office/powerpoint/2010/main" val="33663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CF9D2-7D23-4BB7-ADA5-CCAB2ABF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Previous </a:t>
            </a:r>
            <a:br>
              <a:rPr lang="en-US" dirty="0"/>
            </a:br>
            <a:r>
              <a:rPr lang="en-US" dirty="0"/>
              <a:t>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1ED87-48FA-4006-B19B-7903C4902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R. </a:t>
            </a:r>
            <a:r>
              <a:rPr lang="en-US" sz="2400" dirty="0" err="1"/>
              <a:t>Datta</a:t>
            </a:r>
            <a:r>
              <a:rPr lang="en-US" sz="2400" dirty="0"/>
              <a:t> et. al (2006)</a:t>
            </a:r>
          </a:p>
          <a:p>
            <a:pPr lvl="1"/>
            <a:r>
              <a:rPr lang="en-US" sz="2000" dirty="0"/>
              <a:t>Visual Features</a:t>
            </a:r>
          </a:p>
          <a:p>
            <a:pPr lvl="1"/>
            <a:r>
              <a:rPr lang="en-US" sz="2000" dirty="0"/>
              <a:t>Machine Learning using SVMs and Linear Regression</a:t>
            </a:r>
          </a:p>
          <a:p>
            <a:r>
              <a:rPr lang="en-US" sz="2400" dirty="0"/>
              <a:t>RAPID model (2014)</a:t>
            </a:r>
          </a:p>
          <a:p>
            <a:pPr lvl="1"/>
            <a:r>
              <a:rPr lang="en-US" sz="2000" dirty="0"/>
              <a:t>Generic Convolutional Neural Network</a:t>
            </a:r>
          </a:p>
          <a:p>
            <a:pPr lvl="1"/>
            <a:r>
              <a:rPr lang="en-US" sz="2000" dirty="0"/>
              <a:t>Style annotations</a:t>
            </a:r>
          </a:p>
          <a:p>
            <a:r>
              <a:rPr lang="en-US" sz="2400" dirty="0"/>
              <a:t>DCM model (2017)</a:t>
            </a:r>
          </a:p>
          <a:p>
            <a:pPr lvl="1"/>
            <a:r>
              <a:rPr lang="en-US" sz="2000" dirty="0"/>
              <a:t>Parallel supervised pathways for feature extraction</a:t>
            </a:r>
          </a:p>
          <a:p>
            <a:pPr lvl="1"/>
            <a:r>
              <a:rPr lang="en-US" sz="2000" dirty="0"/>
              <a:t>High-level synthesis network for overall aesthetics rating prediction</a:t>
            </a:r>
          </a:p>
        </p:txBody>
      </p:sp>
    </p:spTree>
    <p:extLst>
      <p:ext uri="{BB962C8B-B14F-4D97-AF65-F5344CB8AC3E}">
        <p14:creationId xmlns:p14="http://schemas.microsoft.com/office/powerpoint/2010/main" val="133734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F1C927-893A-421A-8286-4E45010419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84"/>
          <a:stretch/>
        </p:blipFill>
        <p:spPr>
          <a:xfrm>
            <a:off x="3778897" y="755051"/>
            <a:ext cx="7772401" cy="53309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6F3DF6-0038-44DA-A002-87817CCD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20" y="1777844"/>
            <a:ext cx="2947482" cy="1038177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725D1-BB90-40CB-B6FC-BAAC314D6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20" y="3681823"/>
            <a:ext cx="2947482" cy="2224454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Source:</a:t>
            </a:r>
          </a:p>
          <a:p>
            <a:r>
              <a:rPr lang="en-US" sz="1800" dirty="0">
                <a:solidFill>
                  <a:schemeClr val="bg1"/>
                </a:solidFill>
              </a:rPr>
              <a:t>“Image Aesthetics Assessment using Deep Chatterjee’s Machine” [1] - Z. Wang, D. Liu, S. Chang, F. </a:t>
            </a:r>
            <a:r>
              <a:rPr lang="en-US" sz="1800" dirty="0" err="1">
                <a:solidFill>
                  <a:schemeClr val="bg1"/>
                </a:solidFill>
              </a:rPr>
              <a:t>Dolcos</a:t>
            </a:r>
            <a:r>
              <a:rPr lang="en-US" sz="1800" dirty="0">
                <a:solidFill>
                  <a:schemeClr val="bg1"/>
                </a:solidFill>
              </a:rPr>
              <a:t>, D. Beck, and T. Huang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237830-967A-4AA4-97B0-E37783D53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30" y="47123"/>
            <a:ext cx="8300362" cy="674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41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A868D6-485A-4D4C-A8EB-E8E35F2D1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897" y="1253962"/>
            <a:ext cx="7772401" cy="43331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6F3DF6-0038-44DA-A002-87817CCD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99" y="1253962"/>
            <a:ext cx="1563524" cy="852198"/>
          </a:xfrm>
        </p:spPr>
        <p:txBody>
          <a:bodyPr anchor="b">
            <a:normAutofit/>
          </a:bodyPr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725D1-BB90-40CB-B6FC-BAAC314D6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20" y="2325362"/>
            <a:ext cx="2947482" cy="3580915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Contexts and emotions could alter the aesthetics judgment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Source:</a:t>
            </a:r>
          </a:p>
          <a:p>
            <a:r>
              <a:rPr lang="en-US" sz="1800" dirty="0">
                <a:solidFill>
                  <a:schemeClr val="bg1"/>
                </a:solidFill>
              </a:rPr>
              <a:t>“Image Aesthetics Assessment using Deep Chatterjee’s Machine” [1] - Z. Wang, D. Liu, S. Chang, F. </a:t>
            </a:r>
            <a:r>
              <a:rPr lang="en-US" sz="1800" dirty="0" err="1">
                <a:solidFill>
                  <a:schemeClr val="bg1"/>
                </a:solidFill>
              </a:rPr>
              <a:t>Dolcos</a:t>
            </a:r>
            <a:r>
              <a:rPr lang="en-US" sz="1800" dirty="0">
                <a:solidFill>
                  <a:schemeClr val="bg1"/>
                </a:solidFill>
              </a:rPr>
              <a:t>, D. Beck, and T. Huang</a:t>
            </a:r>
          </a:p>
        </p:txBody>
      </p:sp>
    </p:spTree>
    <p:extLst>
      <p:ext uri="{BB962C8B-B14F-4D97-AF65-F5344CB8AC3E}">
        <p14:creationId xmlns:p14="http://schemas.microsoft.com/office/powerpoint/2010/main" val="4017971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3875682-0790-427D-9A23-4B7265F0FA5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E4AAE-4785-4EA7-95DB-45200F5B809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8AA617-0537-4ED7-91B6-66511A6475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E8BF1F-CE61-45C5-92AC-552D23176C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B92109-B0E1-486E-895B-70E13C1624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6" r="1754" b="2"/>
          <a:stretch/>
        </p:blipFill>
        <p:spPr>
          <a:xfrm>
            <a:off x="6175279" y="466184"/>
            <a:ext cx="5236194" cy="35567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B33986-35DE-4021-85E3-76DF46B784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8" r="-4" b="223"/>
          <a:stretch/>
        </p:blipFill>
        <p:spPr>
          <a:xfrm>
            <a:off x="741817" y="469911"/>
            <a:ext cx="5236194" cy="35570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8BD24-A294-4971-85A6-9C70DE71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4021136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Our Dataset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7E5B005-FC97-45B4-84E8-97DFE4391A3C}"/>
              </a:ext>
            </a:extLst>
          </p:cNvPr>
          <p:cNvSpPr txBox="1">
            <a:spLocks/>
          </p:cNvSpPr>
          <p:nvPr/>
        </p:nvSpPr>
        <p:spPr>
          <a:xfrm>
            <a:off x="5492455" y="4590661"/>
            <a:ext cx="4950275" cy="16068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Contexts and emotions could alter the aesthetics judgment</a:t>
            </a:r>
          </a:p>
          <a:p>
            <a:r>
              <a:rPr lang="en-US" sz="1800" dirty="0">
                <a:solidFill>
                  <a:schemeClr val="bg1"/>
                </a:solidFill>
              </a:rPr>
              <a:t>a) Light Painting</a:t>
            </a:r>
          </a:p>
          <a:p>
            <a:r>
              <a:rPr lang="en-US" sz="1800" dirty="0">
                <a:solidFill>
                  <a:schemeClr val="bg1"/>
                </a:solidFill>
              </a:rPr>
              <a:t>b) City of Stars</a:t>
            </a:r>
          </a:p>
        </p:txBody>
      </p:sp>
    </p:spTree>
    <p:extLst>
      <p:ext uri="{BB962C8B-B14F-4D97-AF65-F5344CB8AC3E}">
        <p14:creationId xmlns:p14="http://schemas.microsoft.com/office/powerpoint/2010/main" val="3213509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87D2-E649-460E-8634-763AA143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</a:t>
            </a:r>
            <a:br>
              <a:rPr lang="en-US" dirty="0"/>
            </a:br>
            <a:r>
              <a:rPr lang="en-US" dirty="0"/>
              <a:t>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F58E3-94F7-4305-B4E4-E73CB1F4B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Planning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Theme detection and classification.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Assessment of the images according to its theme.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Machine Learning Approach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Features – RGB, Motion Blur,  Image Grain.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Using Neural Network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Feature Learning using Tensor flow. 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Theme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2625176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15E4E-7EA6-4288-88CE-AD370A65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Means and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ACC73-81F5-47F8-8209-21C203221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Theme Classification 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Tensor flow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OpenCV</a:t>
            </a:r>
          </a:p>
          <a:p>
            <a:pPr lvl="1">
              <a:spcAft>
                <a:spcPts val="600"/>
              </a:spcAft>
            </a:pPr>
            <a:r>
              <a:rPr lang="en-US" sz="2000" dirty="0" err="1"/>
              <a:t>Keras</a:t>
            </a:r>
            <a:endParaRPr lang="en-US" sz="2000" dirty="0"/>
          </a:p>
          <a:p>
            <a:pPr marL="502920" lvl="1" indent="0">
              <a:spcAft>
                <a:spcPts val="600"/>
              </a:spcAft>
              <a:buNone/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400" dirty="0"/>
              <a:t>Aesthetic Rating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MobileNet</a:t>
            </a:r>
          </a:p>
          <a:p>
            <a:pPr lvl="1">
              <a:spcAft>
                <a:spcPts val="600"/>
              </a:spcAft>
            </a:pPr>
            <a:r>
              <a:rPr lang="en-US" sz="2000" dirty="0"/>
              <a:t>Inception V3</a:t>
            </a:r>
          </a:p>
        </p:txBody>
      </p:sp>
    </p:spTree>
    <p:extLst>
      <p:ext uri="{BB962C8B-B14F-4D97-AF65-F5344CB8AC3E}">
        <p14:creationId xmlns:p14="http://schemas.microsoft.com/office/powerpoint/2010/main" val="2907882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B8424AB-D56B-4256-866A-5B54DE93C2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C999C28-AD33-4EB7-A5F1-C06D10A5FDF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203ABB4-7E2A-4248-9FE7-4A419AFF2F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26970D-C1E5-4FB1-84E8-86CB9CED1C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Content Placeholder 7">
            <a:extLst>
              <a:ext uri="{FF2B5EF4-FFF2-40B4-BE49-F238E27FC236}">
                <a16:creationId xmlns:a16="http://schemas.microsoft.com/office/drawing/2014/main" id="{254BE196-3C87-455B-B332-1A43C1CA2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122" y="245622"/>
            <a:ext cx="10215418" cy="38563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7168DF-DEEB-45BA-AC8D-20D6C088D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66727299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170</TotalTime>
  <Words>547</Words>
  <Application>Microsoft Office PowerPoint</Application>
  <PresentationFormat>Widescreen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Corbel</vt:lpstr>
      <vt:lpstr>Wingdings 2</vt:lpstr>
      <vt:lpstr>Frame</vt:lpstr>
      <vt:lpstr>Theme Based Aesthetic Image Assessment </vt:lpstr>
      <vt:lpstr>Problem Statement</vt:lpstr>
      <vt:lpstr>Previous  Work </vt:lpstr>
      <vt:lpstr>Aim</vt:lpstr>
      <vt:lpstr>Issues</vt:lpstr>
      <vt:lpstr>Our Dataset</vt:lpstr>
      <vt:lpstr>Our  Work</vt:lpstr>
      <vt:lpstr>Means and Modules</vt:lpstr>
      <vt:lpstr>Model</vt:lpstr>
      <vt:lpstr>Progress</vt:lpstr>
      <vt:lpstr>Challenges</vt:lpstr>
      <vt:lpstr>To-Do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 Based Aesthetic Image Assessment</dc:title>
  <dc:creator>Pratheek Basavana Gowda</dc:creator>
  <cp:lastModifiedBy>Amritbani Sondhi</cp:lastModifiedBy>
  <cp:revision>21</cp:revision>
  <dcterms:created xsi:type="dcterms:W3CDTF">2018-04-18T07:56:02Z</dcterms:created>
  <dcterms:modified xsi:type="dcterms:W3CDTF">2018-04-18T20:52:46Z</dcterms:modified>
</cp:coreProperties>
</file>

<file path=docProps/thumbnail.jpeg>
</file>